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19"/>
  </p:notesMasterIdLst>
  <p:handoutMasterIdLst>
    <p:handoutMasterId r:id="rId20"/>
  </p:handoutMasterIdLst>
  <p:sldIdLst>
    <p:sldId id="277" r:id="rId2"/>
    <p:sldId id="257" r:id="rId3"/>
    <p:sldId id="259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0099"/>
    <a:srgbClr val="006600"/>
    <a:srgbClr val="FF66CC"/>
    <a:srgbClr val="000066"/>
    <a:srgbClr val="666699"/>
    <a:srgbClr val="008000"/>
    <a:srgbClr val="0000CC"/>
    <a:srgbClr val="00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33" autoAdjust="0"/>
    <p:restoredTop sz="94581" autoAdjust="0"/>
  </p:normalViewPr>
  <p:slideViewPr>
    <p:cSldViewPr>
      <p:cViewPr varScale="1">
        <p:scale>
          <a:sx n="63" d="100"/>
          <a:sy n="63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9A40A8-5D6A-4A93-92DE-C17AAB1E799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809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263764-52D4-4D06-B24A-9E8DF3E39B6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1D297D-F390-4615-8735-5E799DCC46BD}" type="slidenum">
              <a:rPr lang="es-ES"/>
              <a:pPr/>
              <a:t>1</a:t>
            </a:fld>
            <a:endParaRPr lang="es-ES"/>
          </a:p>
        </p:txBody>
      </p:sp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46D990-F506-4858-9164-C73A87480B92}" type="slidenum">
              <a:rPr lang="es-ES"/>
              <a:pPr/>
              <a:t>2</a:t>
            </a:fld>
            <a:endParaRPr lang="es-ES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DE3F04-5933-495B-BB61-D268E8FD0A5A}" type="slidenum">
              <a:rPr lang="es-ES"/>
              <a:pPr/>
              <a:t>3</a:t>
            </a:fld>
            <a:endParaRPr lang="es-ES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17D738-CF39-4B1F-B14D-4D78DAFD9B80}" type="slidenum">
              <a:rPr lang="es-ES"/>
              <a:pPr/>
              <a:t>4</a:t>
            </a:fld>
            <a:endParaRPr lang="es-ES"/>
          </a:p>
        </p:txBody>
      </p:sp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CC0902-2592-4C00-BF6B-F4472B196A2F}" type="slidenum">
              <a:rPr lang="es-ES"/>
              <a:pPr/>
              <a:t>5</a:t>
            </a:fld>
            <a:endParaRPr lang="es-ES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A65519-7C88-4F39-A3B0-EF9D59433B10}" type="slidenum">
              <a:rPr lang="es-ES"/>
              <a:pPr/>
              <a:t>6</a:t>
            </a:fld>
            <a:endParaRPr lang="es-ES"/>
          </a:p>
        </p:txBody>
      </p:sp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C414E0-D403-4DC0-9F3F-4A6EE22B4362}" type="slidenum">
              <a:rPr lang="es-ES"/>
              <a:pPr/>
              <a:t>7</a:t>
            </a:fld>
            <a:endParaRPr lang="es-ES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D85B5F-1C93-43E5-89D9-C797A29306EE}" type="slidenum">
              <a:rPr lang="es-ES"/>
              <a:pPr/>
              <a:t>8</a:t>
            </a:fld>
            <a:endParaRPr lang="es-ES"/>
          </a:p>
        </p:txBody>
      </p:sp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5C2E08-D21F-4825-A441-4453DA7E3FDD}" type="slidenum">
              <a:rPr lang="es-ES"/>
              <a:pPr/>
              <a:t>9</a:t>
            </a:fld>
            <a:endParaRPr lang="es-ES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F5B058-F4AA-46F3-B457-13CDEEC86CB9}" type="slidenum">
              <a:rPr lang="es-ES"/>
              <a:pPr/>
              <a:t>10</a:t>
            </a:fld>
            <a:endParaRPr lang="es-ES"/>
          </a:p>
        </p:txBody>
      </p:sp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AAB340-BC52-490E-919C-C950600D85FD}" type="slidenum">
              <a:rPr lang="es-ES"/>
              <a:pPr/>
              <a:t>11</a:t>
            </a:fld>
            <a:endParaRPr lang="es-ES"/>
          </a:p>
        </p:txBody>
      </p:sp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BD06ED-B9E2-49AE-8E8B-29D7FC1E2C5C}" type="slidenum">
              <a:rPr lang="es-ES"/>
              <a:pPr/>
              <a:t>12</a:t>
            </a:fld>
            <a:endParaRPr lang="es-ES"/>
          </a:p>
        </p:txBody>
      </p:sp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54111C-6CE1-4465-AD4E-E0A6EB95B9C9}" type="slidenum">
              <a:rPr lang="es-ES"/>
              <a:pPr/>
              <a:t>13</a:t>
            </a:fld>
            <a:endParaRPr lang="es-ES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DED727-18A8-4694-9B0B-6919E61989E8}" type="slidenum">
              <a:rPr lang="es-ES"/>
              <a:pPr/>
              <a:t>14</a:t>
            </a:fld>
            <a:endParaRPr lang="es-ES"/>
          </a:p>
        </p:txBody>
      </p:sp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10AF44-5EA8-4AD8-82E3-4130B12D7458}" type="slidenum">
              <a:rPr lang="es-ES"/>
              <a:pPr/>
              <a:t>15</a:t>
            </a:fld>
            <a:endParaRPr lang="es-ES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85AB9C-7C88-4866-93AD-E17B8D41D9CC}" type="slidenum">
              <a:rPr lang="es-ES"/>
              <a:pPr/>
              <a:t>16</a:t>
            </a:fld>
            <a:endParaRPr lang="es-ES"/>
          </a:p>
        </p:txBody>
      </p:sp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3D79C5-CD53-4962-A712-0AEC19165C04}" type="slidenum">
              <a:rPr lang="es-ES"/>
              <a:pPr/>
              <a:t>17</a:t>
            </a:fld>
            <a:endParaRPr lang="es-ES"/>
          </a:p>
        </p:txBody>
      </p:sp>
      <p:sp>
        <p:nvSpPr>
          <p:cNvPr id="99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4710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grpSp>
          <p:nvGrpSpPr>
            <p:cNvPr id="47108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47109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47110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47111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47112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47113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47114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47115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47116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7117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711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7119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ACDEEDF-F20D-4E60-9C2F-3F559B3CC6F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5" grpId="0"/>
      <p:bldP spid="47116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1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7116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71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71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51FF5D-7352-46CB-A35F-C34BB81AA4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2E71F-FA2B-4C98-8156-9997B4F8D8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A8D4CD-35FB-48E4-ACF2-27987F9D84C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1FC72E-FAC2-4588-B2CA-821F6F40D0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D86FE-7215-48DA-BBC3-9AF637C84D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82426-3948-40CC-A2F6-A38A297F2A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CCDB0-DDC1-4A6E-9680-336B1A5B19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2C3C3-76B0-4179-B36A-7A9AA9B960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E49D0B-87A5-4444-8B9D-FBEC598AF36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012FF-D235-4FF7-ADDD-5FAA346BE5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876800" y="1600200"/>
            <a:ext cx="3810000" cy="21891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876800" y="3941763"/>
            <a:ext cx="3810000" cy="218916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C356F39-6478-4E56-BF01-A3C8B1253E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5000">
    <p:random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4608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grpSp>
          <p:nvGrpSpPr>
            <p:cNvPr id="4608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4608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4608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4608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4608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608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s-ES"/>
          </a:p>
        </p:txBody>
      </p:sp>
      <p:sp>
        <p:nvSpPr>
          <p:cNvPr id="4609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s-ES"/>
          </a:p>
        </p:txBody>
      </p:sp>
      <p:sp>
        <p:nvSpPr>
          <p:cNvPr id="4609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4CC24450-3D8C-4E48-B26F-DB14CA6B51D8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4609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</p:sldLayoutIdLst>
  <p:transition advTm="25000">
    <p:random/>
    <p:sndAc>
      <p:stSnd>
        <p:snd r:embed="rId14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  <p:bldP spid="46088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4608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hyperlink" Target="http://www.formacion-dka.es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hyperlink" Target="http://www.formacion-dka.e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hyperlink" Target="http://www.formacion-dka.e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hyperlink" Target="http://www.formacion-dka.e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audio" Target="../media/audio1.wav"/><Relationship Id="rId7" Type="http://schemas.openxmlformats.org/officeDocument/2006/relationships/image" Target="file:///C:\Mis%20documentos\MSN%20Hotmail%20-%20Mensaje_archivos\homer00.gi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hyperlink" Target="http://www.formacion-dka.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125538"/>
            <a:ext cx="7989888" cy="647700"/>
          </a:xfrm>
        </p:spPr>
        <p:txBody>
          <a:bodyPr/>
          <a:lstStyle/>
          <a:p>
            <a:r>
              <a:rPr lang="es-ES" sz="4400" b="1">
                <a:solidFill>
                  <a:srgbClr val="CC0066"/>
                </a:solidFill>
              </a:rPr>
              <a:t>ATRÈVETE CON EL TEST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3716338"/>
            <a:ext cx="6400800" cy="1752600"/>
          </a:xfrm>
        </p:spPr>
        <p:txBody>
          <a:bodyPr/>
          <a:lstStyle/>
          <a:p>
            <a:r>
              <a:rPr lang="es-ES" b="1" u="sng">
                <a:solidFill>
                  <a:srgbClr val="CC0066"/>
                </a:solidFill>
              </a:rPr>
              <a:t>Crees que tu inteligencia es superior a la de </a:t>
            </a:r>
          </a:p>
          <a:p>
            <a:r>
              <a:rPr lang="es-ES" b="1" u="sng">
                <a:solidFill>
                  <a:srgbClr val="CC0066"/>
                </a:solidFill>
              </a:rPr>
              <a:t>HOMER ?</a:t>
            </a:r>
          </a:p>
        </p:txBody>
      </p:sp>
      <p:pic>
        <p:nvPicPr>
          <p:cNvPr id="101380" name="Picture 4" descr="homer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1628800"/>
            <a:ext cx="2857500" cy="2143125"/>
          </a:xfrm>
          <a:prstGeom prst="rect">
            <a:avLst/>
          </a:prstGeom>
          <a:noFill/>
        </p:spPr>
      </p:pic>
      <p:pic>
        <p:nvPicPr>
          <p:cNvPr id="12" name="11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2204864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   </a:t>
            </a:r>
            <a:r>
              <a:rPr lang="es-ES" b="1" dirty="0">
                <a:solidFill>
                  <a:srgbClr val="CC0066"/>
                </a:solidFill>
              </a:rPr>
              <a:t>ATRÉVETE CON EL TEST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11188" y="1647825"/>
            <a:ext cx="80645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000000"/>
                </a:solidFill>
              </a:rPr>
              <a:t>       </a:t>
            </a:r>
            <a:r>
              <a:rPr lang="es-ES" sz="3200" b="1" dirty="0">
                <a:solidFill>
                  <a:srgbClr val="000099"/>
                </a:solidFill>
              </a:rPr>
              <a:t>Son 10 preguntas, y por </a:t>
            </a:r>
            <a:r>
              <a:rPr lang="es-ES_tradnl" sz="3200" b="1" dirty="0">
                <a:solidFill>
                  <a:srgbClr val="000099"/>
                </a:solidFill>
              </a:rPr>
              <a:t>lo </a:t>
            </a:r>
            <a:r>
              <a:rPr lang="es-ES" sz="3200" b="1" dirty="0">
                <a:solidFill>
                  <a:srgbClr val="000099"/>
                </a:solidFill>
              </a:rPr>
              <a:t>tanto   </a:t>
            </a:r>
          </a:p>
          <a:p>
            <a:r>
              <a:rPr lang="es-ES" sz="3200" b="1" dirty="0">
                <a:solidFill>
                  <a:srgbClr val="000099"/>
                </a:solidFill>
              </a:rPr>
              <a:t>   deberías anotar tus respuestas, para </a:t>
            </a:r>
          </a:p>
          <a:p>
            <a:r>
              <a:rPr lang="es-ES" sz="3200" b="1" dirty="0">
                <a:solidFill>
                  <a:srgbClr val="000099"/>
                </a:solidFill>
              </a:rPr>
              <a:t>            comprobar los resultados                         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2103438" y="3592513"/>
            <a:ext cx="585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-252413" y="3500438"/>
            <a:ext cx="9874251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400">
                <a:solidFill>
                  <a:srgbClr val="FF0000"/>
                </a:solidFill>
              </a:rPr>
              <a:t>(</a:t>
            </a:r>
            <a:r>
              <a:rPr lang="es-ES" sz="2400">
                <a:solidFill>
                  <a:srgbClr val="FF0000"/>
                </a:solidFill>
              </a:rPr>
              <a:t>aunque si las memorizas es igual,</a:t>
            </a:r>
          </a:p>
          <a:p>
            <a:pPr algn="ctr"/>
            <a:r>
              <a:rPr lang="es-ES" sz="2400">
                <a:solidFill>
                  <a:srgbClr val="FF0000"/>
                </a:solidFill>
              </a:rPr>
              <a:t> ya que las personas  inteligentes no tenemos problemas...</a:t>
            </a:r>
            <a:r>
              <a:rPr lang="es-ES" sz="2400" i="1">
                <a:solidFill>
                  <a:srgbClr val="FF0000"/>
                </a:solidFill>
              </a:rPr>
              <a:t> </a:t>
            </a:r>
            <a:r>
              <a:rPr lang="es-ES" sz="2400">
                <a:solidFill>
                  <a:srgbClr val="FF0000"/>
                </a:solidFill>
              </a:rPr>
              <a:t> </a:t>
            </a:r>
            <a:r>
              <a:rPr lang="es-ES_tradnl" sz="2400">
                <a:solidFill>
                  <a:srgbClr val="FF0000"/>
                </a:solidFill>
              </a:rPr>
              <a:t>)</a:t>
            </a:r>
            <a:endParaRPr lang="es-ES" sz="2400">
              <a:solidFill>
                <a:srgbClr val="FF0000"/>
              </a:solidFill>
            </a:endParaRPr>
          </a:p>
          <a:p>
            <a:endParaRPr lang="es-ES" sz="2400">
              <a:solidFill>
                <a:srgbClr val="FF0000"/>
              </a:solidFill>
            </a:endParaRPr>
          </a:p>
        </p:txBody>
      </p:sp>
      <p:pic>
        <p:nvPicPr>
          <p:cNvPr id="15" name="14 Imagen" descr="LOGODKA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  <p:pic>
        <p:nvPicPr>
          <p:cNvPr id="17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611188" y="1647825"/>
            <a:ext cx="80645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rgbClr val="000000"/>
                </a:solidFill>
              </a:rPr>
              <a:t>1  </a:t>
            </a:r>
            <a:r>
              <a:rPr lang="es-ES" sz="2000" b="1" dirty="0">
                <a:solidFill>
                  <a:srgbClr val="0033CC"/>
                </a:solidFill>
              </a:rPr>
              <a:t>¿Cu</a:t>
            </a:r>
            <a:r>
              <a:rPr lang="es-ES_tradnl" sz="2000" b="1" dirty="0">
                <a:solidFill>
                  <a:srgbClr val="0033CC"/>
                </a:solidFill>
              </a:rPr>
              <a:t>á</a:t>
            </a:r>
            <a:r>
              <a:rPr lang="es-ES" sz="2000" b="1" dirty="0" err="1">
                <a:solidFill>
                  <a:srgbClr val="0033CC"/>
                </a:solidFill>
              </a:rPr>
              <a:t>nto</a:t>
            </a:r>
            <a:r>
              <a:rPr lang="es-ES" sz="2000" b="1" dirty="0">
                <a:solidFill>
                  <a:srgbClr val="0033CC"/>
                </a:solidFill>
              </a:rPr>
              <a:t> duró la Guerra de los Cien Años?</a:t>
            </a:r>
            <a:endParaRPr lang="es-ES_tradnl" sz="2000" b="1" dirty="0">
              <a:solidFill>
                <a:srgbClr val="0033CC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rgbClr val="FF0000"/>
                </a:solidFill>
              </a:rPr>
              <a:t>2  ¿</a:t>
            </a:r>
            <a:r>
              <a:rPr lang="es-ES" sz="2000" b="1" dirty="0" err="1">
                <a:solidFill>
                  <a:srgbClr val="FF0000"/>
                </a:solidFill>
              </a:rPr>
              <a:t>Qu</a:t>
            </a:r>
            <a:r>
              <a:rPr lang="es-ES_tradnl" sz="2000" b="1" dirty="0">
                <a:solidFill>
                  <a:srgbClr val="FF0000"/>
                </a:solidFill>
              </a:rPr>
              <a:t>é</a:t>
            </a:r>
            <a:r>
              <a:rPr lang="es-ES" sz="2000" b="1" dirty="0">
                <a:solidFill>
                  <a:srgbClr val="FF0000"/>
                </a:solidFill>
              </a:rPr>
              <a:t> país fabrica los sombreros de Panamá?</a:t>
            </a:r>
            <a:endParaRPr lang="es-ES_tradnl" sz="2000" b="1" dirty="0">
              <a:solidFill>
                <a:srgbClr val="FF0000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chemeClr val="accent2"/>
                </a:solidFill>
              </a:rPr>
              <a:t>3  </a:t>
            </a:r>
            <a:r>
              <a:rPr lang="es-ES" sz="2000" b="1" dirty="0">
                <a:solidFill>
                  <a:srgbClr val="008000"/>
                </a:solidFill>
              </a:rPr>
              <a:t>¿De </a:t>
            </a:r>
            <a:r>
              <a:rPr lang="es-ES" sz="2000" b="1" dirty="0" err="1">
                <a:solidFill>
                  <a:srgbClr val="008000"/>
                </a:solidFill>
              </a:rPr>
              <a:t>qu</a:t>
            </a:r>
            <a:r>
              <a:rPr lang="es-ES_tradnl" sz="2000" b="1" dirty="0">
                <a:solidFill>
                  <a:srgbClr val="008000"/>
                </a:solidFill>
              </a:rPr>
              <a:t>é</a:t>
            </a:r>
            <a:r>
              <a:rPr lang="es-ES" sz="2000" b="1" dirty="0">
                <a:solidFill>
                  <a:srgbClr val="008000"/>
                </a:solidFill>
              </a:rPr>
              <a:t> animal obtenemos el catgut (fibra de tripa de gato     usada en cirugía)?</a:t>
            </a:r>
            <a:endParaRPr lang="es-ES_tradnl" sz="2000" b="1" dirty="0">
              <a:solidFill>
                <a:srgbClr val="008000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rgbClr val="000000"/>
                </a:solidFill>
              </a:rPr>
              <a:t>4  </a:t>
            </a:r>
            <a:r>
              <a:rPr lang="es-ES" sz="2000" b="1" dirty="0">
                <a:solidFill>
                  <a:srgbClr val="666699"/>
                </a:solidFill>
              </a:rPr>
              <a:t>¿En </a:t>
            </a:r>
            <a:r>
              <a:rPr lang="es-ES" sz="2000" b="1" dirty="0" err="1">
                <a:solidFill>
                  <a:srgbClr val="666699"/>
                </a:solidFill>
              </a:rPr>
              <a:t>qu</a:t>
            </a:r>
            <a:r>
              <a:rPr lang="es-ES_tradnl" sz="2000" b="1" dirty="0">
                <a:solidFill>
                  <a:srgbClr val="666699"/>
                </a:solidFill>
              </a:rPr>
              <a:t>é</a:t>
            </a:r>
            <a:r>
              <a:rPr lang="es-ES" sz="2000" b="1" dirty="0">
                <a:solidFill>
                  <a:srgbClr val="666699"/>
                </a:solidFill>
              </a:rPr>
              <a:t> mes celebran los rusos la Revolución de Octubre?</a:t>
            </a:r>
            <a:endParaRPr lang="es-ES_tradnl" sz="2000" b="1" dirty="0">
              <a:solidFill>
                <a:srgbClr val="666699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rgbClr val="FF0000"/>
                </a:solidFill>
              </a:rPr>
              <a:t>5  </a:t>
            </a:r>
            <a:r>
              <a:rPr lang="es-ES" sz="2000" b="1" dirty="0">
                <a:solidFill>
                  <a:srgbClr val="000066"/>
                </a:solidFill>
              </a:rPr>
              <a:t>¿De </a:t>
            </a:r>
            <a:r>
              <a:rPr lang="es-ES" sz="2000" b="1" dirty="0" err="1">
                <a:solidFill>
                  <a:srgbClr val="000066"/>
                </a:solidFill>
              </a:rPr>
              <a:t>qu</a:t>
            </a:r>
            <a:r>
              <a:rPr lang="es-ES_tradnl" sz="2000" b="1" dirty="0">
                <a:solidFill>
                  <a:srgbClr val="000066"/>
                </a:solidFill>
              </a:rPr>
              <a:t>é</a:t>
            </a:r>
            <a:r>
              <a:rPr lang="es-ES" sz="2000" b="1" dirty="0">
                <a:solidFill>
                  <a:srgbClr val="000066"/>
                </a:solidFill>
              </a:rPr>
              <a:t> están hechos los pinceles de pelo de camello?</a:t>
            </a:r>
            <a:endParaRPr lang="es-ES_tradnl" sz="2000" b="1" dirty="0">
              <a:solidFill>
                <a:srgbClr val="000066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chemeClr val="accent2"/>
                </a:solidFill>
              </a:rPr>
              <a:t>6  </a:t>
            </a:r>
            <a:r>
              <a:rPr lang="es-ES" sz="2000" b="1" dirty="0">
                <a:solidFill>
                  <a:srgbClr val="CC0066"/>
                </a:solidFill>
              </a:rPr>
              <a:t>¿De </a:t>
            </a:r>
            <a:r>
              <a:rPr lang="es-ES" sz="2000" b="1" dirty="0" err="1">
                <a:solidFill>
                  <a:srgbClr val="CC0066"/>
                </a:solidFill>
              </a:rPr>
              <a:t>qu</a:t>
            </a:r>
            <a:r>
              <a:rPr lang="es-ES_tradnl" sz="2000" b="1" dirty="0">
                <a:solidFill>
                  <a:srgbClr val="CC0066"/>
                </a:solidFill>
              </a:rPr>
              <a:t>é</a:t>
            </a:r>
            <a:r>
              <a:rPr lang="es-ES" sz="2000" b="1" dirty="0">
                <a:solidFill>
                  <a:srgbClr val="CC0066"/>
                </a:solidFill>
              </a:rPr>
              <a:t> animal procede el nombre de las Islas Canarias, que están en el  Atlántico?</a:t>
            </a:r>
            <a:endParaRPr lang="es-ES_tradnl" sz="2000" b="1" dirty="0">
              <a:solidFill>
                <a:srgbClr val="CC0066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rgbClr val="000000"/>
                </a:solidFill>
              </a:rPr>
              <a:t>7  </a:t>
            </a:r>
            <a:r>
              <a:rPr lang="es-ES" sz="2000" b="1" dirty="0">
                <a:solidFill>
                  <a:srgbClr val="008000"/>
                </a:solidFill>
              </a:rPr>
              <a:t>¿Cu</a:t>
            </a:r>
            <a:r>
              <a:rPr lang="es-ES_tradnl" sz="2000" b="1" dirty="0">
                <a:solidFill>
                  <a:srgbClr val="008000"/>
                </a:solidFill>
              </a:rPr>
              <a:t>á</a:t>
            </a:r>
            <a:r>
              <a:rPr lang="es-ES" sz="2000" b="1" dirty="0">
                <a:solidFill>
                  <a:srgbClr val="008000"/>
                </a:solidFill>
              </a:rPr>
              <a:t>l era el nombre del rey Jorge VI?</a:t>
            </a:r>
            <a:endParaRPr lang="es-ES_tradnl" sz="2000" b="1" dirty="0">
              <a:solidFill>
                <a:srgbClr val="008000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rgbClr val="FF0000"/>
                </a:solidFill>
              </a:rPr>
              <a:t>8  </a:t>
            </a:r>
            <a:r>
              <a:rPr lang="es-ES" sz="2000" b="1" dirty="0">
                <a:solidFill>
                  <a:srgbClr val="0033CC"/>
                </a:solidFill>
              </a:rPr>
              <a:t>¿De </a:t>
            </a:r>
            <a:r>
              <a:rPr lang="es-ES" sz="2000" b="1" dirty="0" err="1">
                <a:solidFill>
                  <a:srgbClr val="0033CC"/>
                </a:solidFill>
              </a:rPr>
              <a:t>qu</a:t>
            </a:r>
            <a:r>
              <a:rPr lang="es-ES_tradnl" sz="2000" b="1" dirty="0">
                <a:solidFill>
                  <a:srgbClr val="0033CC"/>
                </a:solidFill>
              </a:rPr>
              <a:t>é</a:t>
            </a:r>
            <a:r>
              <a:rPr lang="es-ES" sz="2000" b="1" dirty="0">
                <a:solidFill>
                  <a:srgbClr val="0033CC"/>
                </a:solidFill>
              </a:rPr>
              <a:t> color es el ave llamada pinzón púrpura?</a:t>
            </a:r>
            <a:endParaRPr lang="es-ES_tradnl" sz="2000" b="1" dirty="0">
              <a:solidFill>
                <a:srgbClr val="0033CC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chemeClr val="accent2"/>
                </a:solidFill>
              </a:rPr>
              <a:t>9  </a:t>
            </a:r>
            <a:r>
              <a:rPr lang="es-ES" sz="2000" b="1" dirty="0">
                <a:solidFill>
                  <a:srgbClr val="FF66CC"/>
                </a:solidFill>
              </a:rPr>
              <a:t>¿De d</a:t>
            </a:r>
            <a:r>
              <a:rPr lang="es-ES_tradnl" sz="2000" b="1" dirty="0">
                <a:solidFill>
                  <a:srgbClr val="FF66CC"/>
                </a:solidFill>
              </a:rPr>
              <a:t>ó</a:t>
            </a:r>
            <a:r>
              <a:rPr lang="es-ES" sz="2000" b="1" dirty="0" err="1">
                <a:solidFill>
                  <a:srgbClr val="FF66CC"/>
                </a:solidFill>
              </a:rPr>
              <a:t>nde</a:t>
            </a:r>
            <a:r>
              <a:rPr lang="es-ES" sz="2000" b="1" dirty="0">
                <a:solidFill>
                  <a:srgbClr val="FF66CC"/>
                </a:solidFill>
              </a:rPr>
              <a:t> provienen las grosellas chinas?</a:t>
            </a:r>
            <a:endParaRPr lang="es-ES_tradnl" sz="2000" b="1" dirty="0">
              <a:solidFill>
                <a:srgbClr val="FF66CC"/>
              </a:solidFill>
            </a:endParaRPr>
          </a:p>
          <a:p>
            <a:pPr marL="342900" indent="-342900">
              <a:buFontTx/>
              <a:buChar char="•"/>
            </a:pPr>
            <a:r>
              <a:rPr lang="es-ES" sz="2000" b="1" dirty="0">
                <a:solidFill>
                  <a:srgbClr val="006600"/>
                </a:solidFill>
              </a:rPr>
              <a:t>10¿Cu</a:t>
            </a:r>
            <a:r>
              <a:rPr lang="es-ES_tradnl" sz="2000" b="1" dirty="0">
                <a:solidFill>
                  <a:srgbClr val="006600"/>
                </a:solidFill>
              </a:rPr>
              <a:t>á</a:t>
            </a:r>
            <a:r>
              <a:rPr lang="es-ES" sz="2000" b="1" dirty="0">
                <a:solidFill>
                  <a:srgbClr val="006600"/>
                </a:solidFill>
              </a:rPr>
              <a:t>l fue la duración de la última Guerra de los Treinta Años?</a:t>
            </a:r>
            <a:endParaRPr lang="es-ES" sz="2000" dirty="0">
              <a:solidFill>
                <a:srgbClr val="006600"/>
              </a:solidFill>
            </a:endParaRPr>
          </a:p>
          <a:p>
            <a:pPr marL="342900" indent="-342900" algn="ctr">
              <a:spcAft>
                <a:spcPct val="20000"/>
              </a:spcAft>
              <a:buFontTx/>
              <a:buAutoNum type="arabicPeriod"/>
            </a:pPr>
            <a:endParaRPr lang="es-ES" sz="2000" b="1" dirty="0">
              <a:solidFill>
                <a:srgbClr val="006600"/>
              </a:solidFill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103438" y="3592513"/>
            <a:ext cx="585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6" name="15 Imagen" descr="LOGODKA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  <p:pic>
        <p:nvPicPr>
          <p:cNvPr id="18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611188" y="1989138"/>
            <a:ext cx="8064500" cy="341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b="1" i="1">
                <a:solidFill>
                  <a:schemeClr val="accent2"/>
                </a:solidFill>
              </a:rPr>
              <a:t>                PUNTUACION Y VALORACION PERSONAL:</a:t>
            </a:r>
            <a:br>
              <a:rPr lang="es-ES" b="1" i="1">
                <a:solidFill>
                  <a:schemeClr val="accent2"/>
                </a:solidFill>
              </a:rPr>
            </a:br>
            <a:endParaRPr lang="es-ES_tradnl" b="1" i="1">
              <a:solidFill>
                <a:schemeClr val="accent2"/>
              </a:solidFill>
            </a:endParaRPr>
          </a:p>
          <a:p>
            <a:pPr marL="342900" indent="-342900"/>
            <a:r>
              <a:rPr lang="es-ES_tradnl" b="1">
                <a:solidFill>
                  <a:srgbClr val="FF0000"/>
                </a:solidFill>
              </a:rPr>
              <a:t>            De acuerdo a tu criterio... Donde crees que estás...?</a:t>
            </a:r>
          </a:p>
          <a:p>
            <a:pPr marL="342900" indent="-342900"/>
            <a:r>
              <a:rPr lang="es-ES" i="1">
                <a:solidFill>
                  <a:srgbClr val="000000"/>
                </a:solidFill>
              </a:rPr>
              <a:t> </a:t>
            </a:r>
          </a:p>
          <a:p>
            <a:pPr marL="342900" indent="-342900"/>
            <a:r>
              <a:rPr lang="es-ES" i="1">
                <a:solidFill>
                  <a:srgbClr val="000000"/>
                </a:solidFill>
              </a:rPr>
              <a:t>  </a:t>
            </a:r>
            <a:r>
              <a:rPr lang="es-ES">
                <a:solidFill>
                  <a:srgbClr val="000000"/>
                </a:solidFill>
              </a:rPr>
              <a:t>       </a:t>
            </a:r>
            <a:r>
              <a:rPr lang="es-ES" b="1" i="1">
                <a:solidFill>
                  <a:srgbClr val="000000"/>
                </a:solidFill>
              </a:rPr>
              <a:t>10   respuestas acertadas:</a:t>
            </a:r>
            <a:r>
              <a:rPr lang="es-ES" i="1">
                <a:solidFill>
                  <a:srgbClr val="000000"/>
                </a:solidFill>
              </a:rPr>
              <a:t>  Ingeniero de la NASA (o equivalente)</a:t>
            </a:r>
            <a:r>
              <a:rPr lang="es-ES">
                <a:solidFill>
                  <a:srgbClr val="000000"/>
                </a:solidFill>
              </a:rPr>
              <a:t/>
            </a:r>
            <a:br>
              <a:rPr lang="es-ES">
                <a:solidFill>
                  <a:srgbClr val="000000"/>
                </a:solidFill>
              </a:rPr>
            </a:br>
            <a:r>
              <a:rPr lang="es-ES" i="1">
                <a:solidFill>
                  <a:srgbClr val="000000"/>
                </a:solidFill>
              </a:rPr>
              <a:t>  </a:t>
            </a:r>
            <a:endParaRPr lang="es-ES"/>
          </a:p>
          <a:p>
            <a:pPr marL="342900" indent="-342900"/>
            <a:r>
              <a:rPr lang="es-ES" b="1" i="1">
                <a:solidFill>
                  <a:srgbClr val="000000"/>
                </a:solidFill>
              </a:rPr>
              <a:t>           5   respuestas acertadas:</a:t>
            </a:r>
            <a:r>
              <a:rPr lang="es-ES" i="1">
                <a:solidFill>
                  <a:srgbClr val="000000"/>
                </a:solidFill>
              </a:rPr>
              <a:t>  No esta mal pero no te </a:t>
            </a:r>
            <a:r>
              <a:rPr lang="es-ES_tradnl" i="1">
                <a:solidFill>
                  <a:srgbClr val="000000"/>
                </a:solidFill>
              </a:rPr>
              <a:t>   </a:t>
            </a:r>
            <a:r>
              <a:rPr lang="es-ES" i="1">
                <a:solidFill>
                  <a:srgbClr val="000000"/>
                </a:solidFill>
              </a:rPr>
              <a:t>ilusiones</a:t>
            </a:r>
            <a:endParaRPr lang="es-ES_tradnl" i="1">
              <a:solidFill>
                <a:srgbClr val="000000"/>
              </a:solidFill>
            </a:endParaRPr>
          </a:p>
          <a:p>
            <a:pPr marL="342900" indent="-342900"/>
            <a:endParaRPr lang="es-ES" b="1" i="1">
              <a:solidFill>
                <a:srgbClr val="000000"/>
              </a:solidFill>
            </a:endParaRPr>
          </a:p>
          <a:p>
            <a:pPr marL="342900" indent="-342900"/>
            <a:r>
              <a:rPr lang="es-ES" b="1" i="1">
                <a:solidFill>
                  <a:srgbClr val="000000"/>
                </a:solidFill>
              </a:rPr>
              <a:t>           1   respuesta acertada:</a:t>
            </a:r>
            <a:r>
              <a:rPr lang="es-ES" i="1">
                <a:solidFill>
                  <a:srgbClr val="000000"/>
                </a:solidFill>
              </a:rPr>
              <a:t>     </a:t>
            </a:r>
            <a:r>
              <a:rPr lang="es-ES" i="1">
                <a:solidFill>
                  <a:srgbClr val="FF3300"/>
                </a:solidFill>
              </a:rPr>
              <a:t>Homer Simpson</a:t>
            </a:r>
            <a:r>
              <a:rPr lang="es-ES">
                <a:solidFill>
                  <a:srgbClr val="000000"/>
                </a:solidFill>
              </a:rPr>
              <a:t/>
            </a:r>
            <a:br>
              <a:rPr lang="es-ES">
                <a:solidFill>
                  <a:srgbClr val="000000"/>
                </a:solidFill>
              </a:rPr>
            </a:br>
            <a:r>
              <a:rPr lang="es-ES">
                <a:solidFill>
                  <a:srgbClr val="000000"/>
                </a:solidFill>
              </a:rPr>
              <a:t/>
            </a:r>
            <a:br>
              <a:rPr lang="es-ES">
                <a:solidFill>
                  <a:srgbClr val="000000"/>
                </a:solidFill>
              </a:rPr>
            </a:br>
            <a:r>
              <a:rPr lang="es-ES" b="1" i="1">
                <a:solidFill>
                  <a:srgbClr val="000000"/>
                </a:solidFill>
              </a:rPr>
              <a:t>      0   respuestas acertadas: </a:t>
            </a:r>
            <a:r>
              <a:rPr lang="es-ES" i="1">
                <a:solidFill>
                  <a:srgbClr val="000000"/>
                </a:solidFill>
              </a:rPr>
              <a:t> !!!.......!!! (animo pudo ser peor... o no?)</a:t>
            </a:r>
            <a:endParaRPr lang="es-ES"/>
          </a:p>
          <a:p>
            <a:pPr marL="342900" indent="-342900" algn="ctr">
              <a:spcAft>
                <a:spcPct val="20000"/>
              </a:spcAft>
            </a:pPr>
            <a:endParaRPr lang="es-ES" sz="2000" b="1">
              <a:solidFill>
                <a:srgbClr val="006600"/>
              </a:solidFill>
            </a:endParaRP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2103438" y="3592513"/>
            <a:ext cx="585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5" name="14 Imagen" descr="LOGODKA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  <p:pic>
        <p:nvPicPr>
          <p:cNvPr id="17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54275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684213" y="1989138"/>
            <a:ext cx="82804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400" b="1">
                <a:solidFill>
                  <a:srgbClr val="006600"/>
                </a:solidFill>
              </a:rPr>
              <a:t>VEAMOS LAS RESPUESTAS</a:t>
            </a:r>
          </a:p>
          <a:p>
            <a:pPr marL="342900" indent="-342900"/>
            <a:endParaRPr lang="es-ES" sz="4400" b="1">
              <a:solidFill>
                <a:srgbClr val="006600"/>
              </a:solidFill>
            </a:endParaRPr>
          </a:p>
          <a:p>
            <a:pPr marL="342900" indent="-342900"/>
            <a:r>
              <a:rPr lang="es-ES" sz="4400" b="1">
                <a:solidFill>
                  <a:srgbClr val="006600"/>
                </a:solidFill>
              </a:rPr>
              <a:t>         Y CONOCEREMOS</a:t>
            </a:r>
          </a:p>
          <a:p>
            <a:pPr marL="342900" indent="-342900"/>
            <a:endParaRPr lang="es-ES" sz="4400" b="1">
              <a:solidFill>
                <a:srgbClr val="006600"/>
              </a:solidFill>
            </a:endParaRPr>
          </a:p>
          <a:p>
            <a:pPr marL="342900" indent="-342900"/>
            <a:r>
              <a:rPr lang="es-ES" sz="4400" b="1">
                <a:solidFill>
                  <a:srgbClr val="006600"/>
                </a:solidFill>
              </a:rPr>
              <a:t>QUE TAN INTELIGENTE ERES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2103438" y="3592513"/>
            <a:ext cx="585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62467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684213" y="1989138"/>
            <a:ext cx="8280400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_tradnl" sz="4400" b="1">
                <a:solidFill>
                  <a:srgbClr val="000099"/>
                </a:solidFill>
              </a:rPr>
              <a:t>                         1</a:t>
            </a:r>
          </a:p>
          <a:p>
            <a:pPr marL="342900" indent="-342900"/>
            <a:r>
              <a:rPr lang="es-ES" sz="4400" b="1">
                <a:solidFill>
                  <a:srgbClr val="000099"/>
                </a:solidFill>
              </a:rPr>
              <a:t>  ¿Cuanto duró la Guerra de </a:t>
            </a:r>
            <a:endParaRPr lang="es-ES_tradnl" sz="44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>
                <a:solidFill>
                  <a:srgbClr val="000099"/>
                </a:solidFill>
              </a:rPr>
              <a:t>           los Cien Años?</a:t>
            </a:r>
            <a:r>
              <a:rPr lang="es-ES" sz="4400">
                <a:solidFill>
                  <a:srgbClr val="000099"/>
                </a:solidFill>
              </a:rPr>
              <a:t/>
            </a:r>
            <a:br>
              <a:rPr lang="es-ES" sz="4400">
                <a:solidFill>
                  <a:srgbClr val="000099"/>
                </a:solidFill>
              </a:rPr>
            </a:br>
            <a:r>
              <a:rPr lang="es-ES" sz="4400">
                <a:solidFill>
                  <a:srgbClr val="000099"/>
                </a:solidFill>
              </a:rPr>
              <a:t>                 </a:t>
            </a:r>
            <a:r>
              <a:rPr lang="es-ES" sz="3600" b="1" i="1">
                <a:solidFill>
                  <a:srgbClr val="FF0000"/>
                </a:solidFill>
              </a:rPr>
              <a:t>116 años</a:t>
            </a:r>
            <a:endParaRPr lang="es-ES_tradnl" sz="3600" b="1" i="1">
              <a:solidFill>
                <a:srgbClr val="FF0000"/>
              </a:solidFill>
            </a:endParaRPr>
          </a:p>
          <a:p>
            <a:pPr marL="342900" indent="-342900"/>
            <a:r>
              <a:rPr lang="es-ES_tradnl" sz="3600" b="1" i="1">
                <a:solidFill>
                  <a:srgbClr val="FF0000"/>
                </a:solidFill>
              </a:rPr>
              <a:t>       (</a:t>
            </a:r>
            <a:r>
              <a:rPr lang="es-ES" sz="3600" b="1" i="1">
                <a:solidFill>
                  <a:srgbClr val="FF0000"/>
                </a:solidFill>
              </a:rPr>
              <a:t>desde el 1337 hasta el 1453</a:t>
            </a:r>
            <a:r>
              <a:rPr lang="es-ES_tradnl" sz="3600" b="1" i="1">
                <a:solidFill>
                  <a:srgbClr val="FF0000"/>
                </a:solidFill>
              </a:rPr>
              <a:t>)</a:t>
            </a:r>
            <a:r>
              <a:rPr lang="es-ES" sz="3600" b="1" i="1">
                <a:solidFill>
                  <a:srgbClr val="FF0000"/>
                </a:solidFill>
              </a:rPr>
              <a:t/>
            </a:r>
            <a:br>
              <a:rPr lang="es-ES" sz="3600" b="1" i="1">
                <a:solidFill>
                  <a:srgbClr val="FF0000"/>
                </a:solidFill>
              </a:rPr>
            </a:br>
            <a:endParaRPr lang="es-ES" sz="3600" b="1" i="1">
              <a:solidFill>
                <a:srgbClr val="FF0000"/>
              </a:solidFill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2103438" y="3592513"/>
            <a:ext cx="585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6" name="15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63491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684213" y="1989138"/>
            <a:ext cx="82804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400" b="1" i="1">
                <a:solidFill>
                  <a:srgbClr val="FF0000"/>
                </a:solidFill>
              </a:rPr>
              <a:t>                         </a:t>
            </a:r>
            <a:r>
              <a:rPr lang="es-ES" sz="4400" b="1">
                <a:solidFill>
                  <a:srgbClr val="000099"/>
                </a:solidFill>
              </a:rPr>
              <a:t>2. </a:t>
            </a:r>
            <a:endParaRPr lang="es-ES_tradnl" sz="44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>
                <a:solidFill>
                  <a:srgbClr val="000099"/>
                </a:solidFill>
              </a:rPr>
              <a:t>         ¿Que país fabrica los </a:t>
            </a:r>
            <a:endParaRPr lang="es-ES_tradnl" sz="44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>
                <a:solidFill>
                  <a:srgbClr val="000099"/>
                </a:solidFill>
              </a:rPr>
              <a:t>        sombreros de Panamá?</a:t>
            </a: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           </a:t>
            </a:r>
            <a:r>
              <a:rPr lang="es-ES" sz="4400" b="1" i="1">
                <a:solidFill>
                  <a:srgbClr val="FF0000"/>
                </a:solidFill>
              </a:rPr>
              <a:t>ECUADOR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103438" y="3592513"/>
            <a:ext cx="585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6" name="15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 i="1">
                <a:solidFill>
                  <a:srgbClr val="000099"/>
                </a:solidFill>
              </a:rPr>
              <a:t>                         </a:t>
            </a:r>
            <a:r>
              <a:rPr lang="es-ES" sz="4000" b="1">
                <a:solidFill>
                  <a:srgbClr val="000099"/>
                </a:solidFill>
              </a:rPr>
              <a:t>3.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¿De que animal obtenemos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el catgut  (fibra de tripa de</a:t>
            </a: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gato usada en cirugía)?</a:t>
            </a:r>
            <a:r>
              <a:rPr lang="es-ES" sz="4000">
                <a:solidFill>
                  <a:srgbClr val="000099"/>
                </a:solidFill>
              </a:rPr>
              <a:t/>
            </a:r>
            <a:br>
              <a:rPr lang="es-ES" sz="4000">
                <a:solidFill>
                  <a:srgbClr val="000099"/>
                </a:solidFill>
              </a:rPr>
            </a:br>
            <a:r>
              <a:rPr lang="es-ES" sz="3600" b="1" i="1">
                <a:solidFill>
                  <a:srgbClr val="FF0000"/>
                </a:solidFill>
              </a:rPr>
              <a:t>          </a:t>
            </a: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 </a:t>
            </a:r>
            <a:r>
              <a:rPr lang="es-ES" sz="4400" b="1" i="1">
                <a:solidFill>
                  <a:srgbClr val="FF0000"/>
                </a:solidFill>
              </a:rPr>
              <a:t>De ovejas y caballos.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  <p:pic>
        <p:nvPicPr>
          <p:cNvPr id="16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65539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411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 i="1">
                <a:solidFill>
                  <a:srgbClr val="000099"/>
                </a:solidFill>
              </a:rPr>
              <a:t>                         </a:t>
            </a:r>
            <a:r>
              <a:rPr lang="es-ES" sz="4000" b="1">
                <a:solidFill>
                  <a:srgbClr val="000099"/>
                </a:solidFill>
              </a:rPr>
              <a:t>4.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¿En que mes celebran los rusos       la Revolución de Octubre?</a:t>
            </a:r>
            <a:r>
              <a:rPr lang="es-ES" sz="3600" b="1" i="1">
                <a:solidFill>
                  <a:srgbClr val="FF0000"/>
                </a:solidFill>
              </a:rPr>
              <a:t>          </a:t>
            </a: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        En Noviembre. </a:t>
            </a:r>
            <a:endParaRPr lang="es-ES_tradnl" sz="3600" b="1" i="1">
              <a:solidFill>
                <a:srgbClr val="FF0000"/>
              </a:solidFill>
            </a:endParaRP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El calendario ruso estaba </a:t>
            </a:r>
            <a:endParaRPr lang="es-ES_tradnl" sz="3600" b="1" i="1">
              <a:solidFill>
                <a:srgbClr val="FF0000"/>
              </a:solidFill>
            </a:endParaRP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     13 días retrasado </a:t>
            </a:r>
            <a:endParaRPr lang="es-ES_tradnl" sz="3600" b="1" i="1">
              <a:solidFill>
                <a:srgbClr val="FF0000"/>
              </a:solidFill>
            </a:endParaRP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  respecto  del nuestro.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66563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 i="1" dirty="0">
                <a:solidFill>
                  <a:srgbClr val="000099"/>
                </a:solidFill>
              </a:rPr>
              <a:t>                         </a:t>
            </a:r>
            <a:r>
              <a:rPr lang="es-ES" sz="4000" b="1" dirty="0">
                <a:solidFill>
                  <a:srgbClr val="000099"/>
                </a:solidFill>
              </a:rPr>
              <a:t>5. </a:t>
            </a:r>
            <a:endParaRPr lang="es-ES_tradnl" sz="4000" b="1" dirty="0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 dirty="0">
                <a:solidFill>
                  <a:srgbClr val="000099"/>
                </a:solidFill>
              </a:rPr>
              <a:t>        ¿De que están hechos los </a:t>
            </a:r>
            <a:endParaRPr lang="es-ES_tradnl" sz="4000" b="1" dirty="0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 dirty="0">
                <a:solidFill>
                  <a:srgbClr val="000099"/>
                </a:solidFill>
              </a:rPr>
              <a:t>      pinceles de pelo de camello?</a:t>
            </a:r>
            <a:r>
              <a:rPr lang="es-ES" sz="4000" dirty="0">
                <a:solidFill>
                  <a:srgbClr val="000099"/>
                </a:solidFill>
              </a:rPr>
              <a:t/>
            </a:r>
            <a:br>
              <a:rPr lang="es-ES" sz="4000" dirty="0">
                <a:solidFill>
                  <a:srgbClr val="000099"/>
                </a:solidFill>
              </a:rPr>
            </a:br>
            <a:endParaRPr lang="es-ES" sz="900" dirty="0" smtClean="0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 i="1" dirty="0" smtClean="0">
                <a:solidFill>
                  <a:srgbClr val="FF0000"/>
                </a:solidFill>
              </a:rPr>
              <a:t>          </a:t>
            </a:r>
            <a:r>
              <a:rPr lang="es-ES" sz="4400" b="1" i="1" dirty="0">
                <a:solidFill>
                  <a:srgbClr val="FF0000"/>
                </a:solidFill>
              </a:rPr>
              <a:t>De pelo de ardillas</a:t>
            </a:r>
          </a:p>
          <a:p>
            <a:pPr marL="342900" indent="-342900"/>
            <a:r>
              <a:rPr lang="es-ES" sz="4400" b="1" i="1" dirty="0">
                <a:solidFill>
                  <a:srgbClr val="FF0000"/>
                </a:solidFill>
              </a:rPr>
              <a:t>             de los pinares.</a:t>
            </a:r>
            <a:br>
              <a:rPr lang="es-ES" sz="4400" b="1" i="1" dirty="0">
                <a:solidFill>
                  <a:srgbClr val="FF0000"/>
                </a:solidFill>
              </a:rPr>
            </a:br>
            <a:endParaRPr lang="es-ES" sz="4400" b="1" i="1" dirty="0">
              <a:solidFill>
                <a:srgbClr val="FF0000"/>
              </a:solidFill>
            </a:endParaRP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691680" y="3717032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67587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 i="1">
                <a:solidFill>
                  <a:srgbClr val="000099"/>
                </a:solidFill>
              </a:rPr>
              <a:t>                         </a:t>
            </a:r>
            <a:r>
              <a:rPr lang="es-ES" sz="4000" b="1">
                <a:solidFill>
                  <a:srgbClr val="000099"/>
                </a:solidFill>
              </a:rPr>
              <a:t>6.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¿ De qué animal procede</a:t>
            </a: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el nombre de las Islas Canarias</a:t>
            </a: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que están en el Atlántico</a:t>
            </a:r>
            <a:r>
              <a:rPr lang="es-ES" sz="4400" b="1" i="1">
                <a:solidFill>
                  <a:srgbClr val="FF0000"/>
                </a:solidFill>
              </a:rPr>
              <a:t/>
            </a:r>
            <a:br>
              <a:rPr lang="es-ES" sz="4400" b="1" i="1">
                <a:solidFill>
                  <a:srgbClr val="FF0000"/>
                </a:solidFill>
              </a:rPr>
            </a:br>
            <a:r>
              <a:rPr lang="es-ES" sz="4400" b="1" i="1">
                <a:solidFill>
                  <a:srgbClr val="FF0000"/>
                </a:solidFill>
              </a:rPr>
              <a:t>         </a:t>
            </a:r>
            <a:r>
              <a:rPr lang="es-ES" sz="3600" b="1" i="1">
                <a:solidFill>
                  <a:srgbClr val="FF0000"/>
                </a:solidFill>
              </a:rPr>
              <a:t>El nombre en latín era </a:t>
            </a:r>
            <a:endParaRPr lang="es-ES_tradnl" sz="3600" b="1" i="1">
              <a:solidFill>
                <a:srgbClr val="FF0000"/>
              </a:solidFill>
            </a:endParaRP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       Insularia Canaria </a:t>
            </a:r>
            <a:endParaRPr lang="es-ES_tradnl" sz="3600" b="1" i="1">
              <a:solidFill>
                <a:srgbClr val="FF0000"/>
              </a:solidFill>
            </a:endParaRP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            (Tierra de los Perros).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68611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                  7.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   ¿Cual era el nombre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       del rey Jorge VI?</a:t>
            </a:r>
            <a:endParaRPr lang="es-ES" sz="4000">
              <a:solidFill>
                <a:srgbClr val="000099"/>
              </a:solidFill>
            </a:endParaRP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Alberto. Cuando asumió el trono </a:t>
            </a:r>
            <a:endParaRPr lang="es-ES_tradnl" sz="3600" b="1" i="1">
              <a:solidFill>
                <a:srgbClr val="FF0000"/>
              </a:solidFill>
            </a:endParaRPr>
          </a:p>
          <a:p>
            <a:pPr marL="342900" indent="-342900"/>
            <a:r>
              <a:rPr lang="es-ES" sz="3600" b="1" i="1">
                <a:solidFill>
                  <a:srgbClr val="FF0000"/>
                </a:solidFill>
              </a:rPr>
              <a:t>   en 1936, respetó el deseo de la Reina Victoria de que ningún rey fuera, en el futuro, llamado Alberto.</a:t>
            </a:r>
          </a:p>
          <a:p>
            <a:pPr marL="342900" indent="-342900"/>
            <a:endParaRPr lang="es-ES" sz="3600" b="1" i="1">
              <a:solidFill>
                <a:srgbClr val="FF0000"/>
              </a:solidFill>
            </a:endParaRP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69635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387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                  8.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¿De que color es el ave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llamada pinzón púrpura?</a:t>
            </a:r>
            <a:r>
              <a:rPr lang="es-ES" sz="4000">
                <a:solidFill>
                  <a:srgbClr val="000099"/>
                </a:solidFill>
              </a:rPr>
              <a:t/>
            </a:r>
            <a:br>
              <a:rPr lang="es-ES" sz="4000">
                <a:solidFill>
                  <a:srgbClr val="000099"/>
                </a:solidFill>
              </a:rPr>
            </a:br>
            <a:endParaRPr lang="es-ES" sz="4000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 i="1">
                <a:solidFill>
                  <a:srgbClr val="FF0000"/>
                </a:solidFill>
              </a:rPr>
              <a:t>  De un carmín característico.</a:t>
            </a:r>
          </a:p>
          <a:p>
            <a:pPr marL="342900" indent="-342900"/>
            <a:endParaRPr lang="es-ES" sz="4400" b="1" i="1">
              <a:solidFill>
                <a:srgbClr val="FF0000"/>
              </a:solidFill>
            </a:endParaRP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70659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                  9.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¿De donde provienen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 las grosellas chinas?</a:t>
            </a:r>
            <a:r>
              <a:rPr lang="es-ES" sz="4000">
                <a:solidFill>
                  <a:srgbClr val="000099"/>
                </a:solidFill>
              </a:rPr>
              <a:t/>
            </a:r>
            <a:br>
              <a:rPr lang="es-ES" sz="4000">
                <a:solidFill>
                  <a:srgbClr val="000099"/>
                </a:solidFill>
              </a:rPr>
            </a:br>
            <a:endParaRPr lang="es-ES" sz="4000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 i="1">
                <a:solidFill>
                  <a:srgbClr val="FF0000"/>
                </a:solidFill>
              </a:rPr>
              <a:t>Provienen de Nueva Zelanda.</a:t>
            </a:r>
            <a:r>
              <a:rPr lang="es-ES" sz="4400" b="1" i="1">
                <a:solidFill>
                  <a:srgbClr val="000000"/>
                </a:solidFill>
              </a:rPr>
              <a:t/>
            </a:r>
            <a:br>
              <a:rPr lang="es-ES" sz="4400" b="1" i="1">
                <a:solidFill>
                  <a:srgbClr val="000000"/>
                </a:solidFill>
              </a:rPr>
            </a:br>
            <a:endParaRPr lang="es-ES" sz="4400">
              <a:solidFill>
                <a:srgbClr val="000099"/>
              </a:solidFill>
            </a:endParaRPr>
          </a:p>
          <a:p>
            <a:pPr marL="342900" indent="-342900" algn="ctr"/>
            <a:endParaRPr lang="es-ES" sz="4000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 i="1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71683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16013" y="5157788"/>
            <a:ext cx="2857500" cy="2143125"/>
          </a:xfrm>
          <a:ln/>
        </p:spPr>
      </p:pic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569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                           10. </a:t>
            </a:r>
            <a:endParaRPr lang="es-ES_tradnl" sz="4000" b="1">
              <a:solidFill>
                <a:srgbClr val="000099"/>
              </a:solidFill>
            </a:endParaRPr>
          </a:p>
          <a:p>
            <a:pPr marL="342900" indent="-342900"/>
            <a:r>
              <a:rPr lang="es-ES" sz="4000" b="1">
                <a:solidFill>
                  <a:srgbClr val="000099"/>
                </a:solidFill>
              </a:rPr>
              <a:t>Cual fue la duración de la última          Guerra de los Treinta Años?</a:t>
            </a:r>
          </a:p>
          <a:p>
            <a:pPr marL="342900" indent="-342900" algn="ctr"/>
            <a:r>
              <a:rPr lang="es-ES" sz="4400" b="1" i="1">
                <a:solidFill>
                  <a:srgbClr val="000000"/>
                </a:solidFill>
              </a:rPr>
              <a:t/>
            </a:r>
            <a:br>
              <a:rPr lang="es-ES" sz="4400" b="1" i="1">
                <a:solidFill>
                  <a:srgbClr val="000000"/>
                </a:solidFill>
              </a:rPr>
            </a:br>
            <a:r>
              <a:rPr lang="es-ES" sz="4000" b="1" i="1">
                <a:solidFill>
                  <a:srgbClr val="FF0000"/>
                </a:solidFill>
              </a:rPr>
              <a:t>Treinta años, por supuesto:</a:t>
            </a:r>
            <a:endParaRPr lang="es-ES_tradnl" sz="4000" b="1" i="1">
              <a:solidFill>
                <a:srgbClr val="FF0000"/>
              </a:solidFill>
            </a:endParaRPr>
          </a:p>
          <a:p>
            <a:pPr marL="342900" indent="-342900"/>
            <a:r>
              <a:rPr lang="es-ES" sz="4000" b="1" i="1">
                <a:solidFill>
                  <a:srgbClr val="FF0000"/>
                </a:solidFill>
              </a:rPr>
              <a:t>           desde 1618 hasta 1648.</a:t>
            </a:r>
            <a:r>
              <a:rPr lang="es-ES" sz="4000" b="1">
                <a:solidFill>
                  <a:srgbClr val="FF0000"/>
                </a:solidFill>
              </a:rPr>
              <a:t> </a:t>
            </a:r>
          </a:p>
          <a:p>
            <a:pPr marL="342900" indent="-342900"/>
            <a:endParaRPr lang="es-ES" sz="4000">
              <a:solidFill>
                <a:srgbClr val="000099"/>
              </a:solidFill>
            </a:endParaRPr>
          </a:p>
          <a:p>
            <a:pPr marL="342900" indent="-342900" algn="ctr"/>
            <a:endParaRPr lang="es-ES" sz="4000">
              <a:solidFill>
                <a:srgbClr val="000099"/>
              </a:solidFill>
            </a:endParaRPr>
          </a:p>
          <a:p>
            <a:pPr marL="342900" indent="-342900"/>
            <a:r>
              <a:rPr lang="es-ES" sz="4400" b="1" i="1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3040063" y="3808413"/>
            <a:ext cx="434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72707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187450" y="5157788"/>
            <a:ext cx="2857500" cy="2143125"/>
          </a:xfrm>
          <a:ln/>
        </p:spPr>
      </p:pic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684213" y="1557338"/>
            <a:ext cx="8280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i="1">
                <a:solidFill>
                  <a:srgbClr val="3300FF"/>
                </a:solidFill>
              </a:rPr>
              <a:t>       </a:t>
            </a:r>
            <a:r>
              <a:rPr lang="es-ES" sz="4000" b="1" i="1">
                <a:solidFill>
                  <a:srgbClr val="0000CC"/>
                </a:solidFill>
              </a:rPr>
              <a:t>¡¡ Bienvenido al club de</a:t>
            </a:r>
          </a:p>
          <a:p>
            <a:pPr marL="342900" indent="-342900"/>
            <a:r>
              <a:rPr lang="es-ES" sz="4000" b="1" i="1">
                <a:solidFill>
                  <a:srgbClr val="0000CC"/>
                </a:solidFill>
              </a:rPr>
              <a:t>          los </a:t>
            </a:r>
            <a:r>
              <a:rPr lang="es-ES_tradnl" sz="4000" b="1" i="1">
                <a:solidFill>
                  <a:srgbClr val="0000CC"/>
                </a:solidFill>
              </a:rPr>
              <a:t>H</a:t>
            </a:r>
            <a:r>
              <a:rPr lang="es-ES" sz="4000" b="1" i="1">
                <a:solidFill>
                  <a:srgbClr val="0000CC"/>
                </a:solidFill>
              </a:rPr>
              <a:t>omer </a:t>
            </a:r>
            <a:r>
              <a:rPr lang="es-ES_tradnl" sz="4000" b="1" i="1">
                <a:solidFill>
                  <a:srgbClr val="0000CC"/>
                </a:solidFill>
              </a:rPr>
              <a:t>S</a:t>
            </a:r>
            <a:r>
              <a:rPr lang="es-ES" sz="4000" b="1" i="1">
                <a:solidFill>
                  <a:srgbClr val="0000CC"/>
                </a:solidFill>
              </a:rPr>
              <a:t>impson!!</a:t>
            </a:r>
            <a:r>
              <a:rPr lang="es-ES" sz="4400" b="1" i="1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539750" y="3808413"/>
            <a:ext cx="71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72724" name="Picture 20" descr="C:\Mis documentos\MSN Hotmail - Mensaje_archivos\homer00.gif"/>
          <p:cNvPicPr>
            <a:picLocks noChangeAspect="1" noChangeArrowheads="1"/>
          </p:cNvPicPr>
          <p:nvPr>
            <p:ph sz="quarter" idx="3"/>
          </p:nvPr>
        </p:nvPicPr>
        <p:blipFill>
          <a:blip r:embed="rId6" r:link="rId7" cstate="print"/>
          <a:srcRect/>
          <a:stretch>
            <a:fillRect/>
          </a:stretch>
        </p:blipFill>
        <p:spPr>
          <a:xfrm>
            <a:off x="3203575" y="3017838"/>
            <a:ext cx="3168650" cy="2355850"/>
          </a:xfrm>
          <a:noFill/>
          <a:ln/>
        </p:spPr>
      </p:pic>
      <p:pic>
        <p:nvPicPr>
          <p:cNvPr id="15" name="14 Imagen" descr="LOGODKA.jpg">
            <a:hlinkClick r:id="rId4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   </a:t>
            </a:r>
            <a:r>
              <a:rPr lang="es-ES" b="1">
                <a:solidFill>
                  <a:srgbClr val="CC0066"/>
                </a:solidFill>
              </a:rPr>
              <a:t>ATRÉVETE CON EL TEST</a:t>
            </a:r>
          </a:p>
        </p:txBody>
      </p:sp>
      <p:pic>
        <p:nvPicPr>
          <p:cNvPr id="79875" name="Picture 3" descr="homer">
            <a:hlinkClick r:id="rId4"/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043608" y="5013176"/>
            <a:ext cx="2857500" cy="2143125"/>
          </a:xfrm>
          <a:ln/>
        </p:spPr>
      </p:pic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611188" y="1557338"/>
            <a:ext cx="8532812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s-ES" sz="4000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</a:t>
            </a:r>
          </a:p>
          <a:p>
            <a:pPr marL="342900" indent="-342900" algn="ctr"/>
            <a:r>
              <a:rPr lang="es-ES" sz="4000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s-ES" sz="4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 </a:t>
            </a:r>
            <a:r>
              <a:rPr lang="es-ES" sz="4000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 ha gustado…</a:t>
            </a:r>
          </a:p>
          <a:p>
            <a:pPr marL="342900" indent="-342900" algn="ctr"/>
            <a:r>
              <a:rPr lang="es-ES" sz="4000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este </a:t>
            </a:r>
            <a:r>
              <a:rPr lang="es-ES" sz="4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PowerPoint</a:t>
            </a:r>
          </a:p>
          <a:p>
            <a:pPr marL="342900" indent="-342900" algn="ctr"/>
            <a:r>
              <a:rPr lang="es-ES" sz="4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envíalo</a:t>
            </a:r>
            <a:r>
              <a:rPr lang="es-ES" dirty="0" smtClean="0"/>
              <a:t> </a:t>
            </a:r>
            <a:r>
              <a:rPr lang="es-ES" sz="4000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un amigo</a:t>
            </a:r>
            <a:br>
              <a:rPr lang="es-ES" sz="4000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sz="4400" b="1" i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2139950" y="4067175"/>
            <a:ext cx="581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1692275" y="3573463"/>
            <a:ext cx="585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2535238" y="4313238"/>
            <a:ext cx="484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pic>
        <p:nvPicPr>
          <p:cNvPr id="14" name="13 Imagen" descr="LOGODKA.jpg">
            <a:hlinkClick r:id="rId4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733256"/>
            <a:ext cx="1644293" cy="764704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635896" y="4365104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C00000"/>
                </a:solidFill>
              </a:rPr>
              <a:t>GRACIAS</a:t>
            </a:r>
            <a:endParaRPr lang="es-ES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25000">
    <p:random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as">
  <a:themeElements>
    <a:clrScheme name="Capa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Capas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a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236</TotalTime>
  <Words>426</Words>
  <Application>Microsoft Office PowerPoint</Application>
  <PresentationFormat>Presentación en pantalla (4:3)</PresentationFormat>
  <Paragraphs>122</Paragraphs>
  <Slides>17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Times New Roman</vt:lpstr>
      <vt:lpstr>Wingdings</vt:lpstr>
      <vt:lpstr>Capas</vt:lpstr>
      <vt:lpstr>ATRÈVETE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  <vt:lpstr>   ATRÉVETE CON EL TEST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ATRÈVETE CON EL TEST</dc:title>
  <dc:creator>José Mª Gamboa</dc:creator>
  <cp:lastModifiedBy>DKA</cp:lastModifiedBy>
  <cp:revision>17</cp:revision>
  <dcterms:created xsi:type="dcterms:W3CDTF">2007-01-21T18:37:48Z</dcterms:created>
  <dcterms:modified xsi:type="dcterms:W3CDTF">2014-09-06T20:44:10Z</dcterms:modified>
</cp:coreProperties>
</file>